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417" r:id="rId2"/>
  </p:sldIdLst>
  <p:sldSz cx="9144000" cy="6858000" type="screen4x3"/>
  <p:notesSz cx="6797675" cy="9926638"/>
  <p:embeddedFontLst>
    <p:embeddedFont>
      <p:font typeface="Angsana New" pitchFamily="18" charset="-34"/>
      <p:regular r:id="rId4"/>
      <p:bold r:id="rId5"/>
      <p:italic r:id="rId6"/>
      <p:boldItalic r:id="rId7"/>
    </p:embeddedFont>
    <p:embeddedFont>
      <p:font typeface="TH SarabunPSK" pitchFamily="34" charset="-34"/>
      <p:regular r:id="rId8"/>
      <p:bold r:id="rId9"/>
      <p:italic r:id="rId10"/>
      <p:boldItalic r:id="rId11"/>
    </p:embeddedFont>
    <p:embeddedFont>
      <p:font typeface="Calibri" pitchFamily="34" charset="0"/>
      <p:regular r:id="rId12"/>
      <p:bold r:id="rId13"/>
      <p:italic r:id="rId14"/>
      <p:boldItalic r:id="rId15"/>
    </p:embeddedFont>
    <p:embeddedFont>
      <p:font typeface="Cordia New" pitchFamily="34" charset="-34"/>
      <p:regular r:id="rId16"/>
      <p:bold r:id="rId17"/>
      <p:italic r:id="rId18"/>
      <p:boldItalic r:id="rId19"/>
    </p:embeddedFont>
  </p:embeddedFontLst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B9CDE5"/>
    <a:srgbClr val="31859C"/>
    <a:srgbClr val="FF3300"/>
    <a:srgbClr val="FFCC00"/>
    <a:srgbClr val="FFFFFF"/>
    <a:srgbClr val="69A02C"/>
    <a:srgbClr val="3795AF"/>
    <a:srgbClr val="FFCC66"/>
    <a:srgbClr val="4D4D4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ลักษณะสีปานกลาง 4 - เน้น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10" y="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font" Target="fonts/font15.fntdata"/><Relationship Id="rId3" Type="http://schemas.openxmlformats.org/officeDocument/2006/relationships/notesMaster" Target="notesMasters/notesMaster1.xml"/><Relationship Id="rId21" Type="http://schemas.openxmlformats.org/officeDocument/2006/relationships/viewProps" Target="viewProps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13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23" Type="http://schemas.openxmlformats.org/officeDocument/2006/relationships/tableStyles" Target="tableStyles.xml"/><Relationship Id="rId10" Type="http://schemas.openxmlformats.org/officeDocument/2006/relationships/font" Target="fonts/font7.fntdata"/><Relationship Id="rId19" Type="http://schemas.openxmlformats.org/officeDocument/2006/relationships/font" Target="fonts/font16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321AEC-3967-4BBB-BB33-3656FBD11EF3}" type="datetimeFigureOut">
              <a:rPr lang="th-TH" smtClean="0"/>
              <a:pPr/>
              <a:t>10/10/61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2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50445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C5EC1B-A4D7-4679-9BCE-5E17B5931E0D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3419912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5EC1B-A4D7-4679-9BCE-5E17B5931E0D}" type="slidenum">
              <a:rPr lang="th-TH" smtClean="0"/>
              <a:pPr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2939102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52A61-52FA-46DE-8B83-880EDF2A2566}" type="datetimeFigureOut">
              <a:rPr lang="th-TH" smtClean="0"/>
              <a:pPr/>
              <a:t>10/10/61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8F7F-6B84-435F-9B69-3DC3DE151F8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3553100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52A61-52FA-46DE-8B83-880EDF2A2566}" type="datetimeFigureOut">
              <a:rPr lang="th-TH" smtClean="0"/>
              <a:pPr/>
              <a:t>10/10/61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8F7F-6B84-435F-9B69-3DC3DE151F8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3654050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52A61-52FA-46DE-8B83-880EDF2A2566}" type="datetimeFigureOut">
              <a:rPr lang="th-TH" smtClean="0"/>
              <a:pPr/>
              <a:t>10/10/61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8F7F-6B84-435F-9B69-3DC3DE151F8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3302045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52A61-52FA-46DE-8B83-880EDF2A2566}" type="datetimeFigureOut">
              <a:rPr lang="th-TH" smtClean="0"/>
              <a:pPr/>
              <a:t>10/10/61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8F7F-6B84-435F-9B69-3DC3DE151F8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624097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52A61-52FA-46DE-8B83-880EDF2A2566}" type="datetimeFigureOut">
              <a:rPr lang="th-TH" smtClean="0"/>
              <a:pPr/>
              <a:t>10/10/61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8F7F-6B84-435F-9B69-3DC3DE151F8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249552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52A61-52FA-46DE-8B83-880EDF2A2566}" type="datetimeFigureOut">
              <a:rPr lang="th-TH" smtClean="0"/>
              <a:pPr/>
              <a:t>10/10/61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8F7F-6B84-435F-9B69-3DC3DE151F8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2596919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52A61-52FA-46DE-8B83-880EDF2A2566}" type="datetimeFigureOut">
              <a:rPr lang="th-TH" smtClean="0"/>
              <a:pPr/>
              <a:t>10/10/61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8F7F-6B84-435F-9B69-3DC3DE151F8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873977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52A61-52FA-46DE-8B83-880EDF2A2566}" type="datetimeFigureOut">
              <a:rPr lang="th-TH" smtClean="0"/>
              <a:pPr/>
              <a:t>10/10/61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8F7F-6B84-435F-9B69-3DC3DE151F8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3740601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52A61-52FA-46DE-8B83-880EDF2A2566}" type="datetimeFigureOut">
              <a:rPr lang="th-TH" smtClean="0"/>
              <a:pPr/>
              <a:t>10/10/61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8F7F-6B84-435F-9B69-3DC3DE151F8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2572261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52A61-52FA-46DE-8B83-880EDF2A2566}" type="datetimeFigureOut">
              <a:rPr lang="th-TH" smtClean="0"/>
              <a:pPr/>
              <a:t>10/10/61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8F7F-6B84-435F-9B69-3DC3DE151F8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3413422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52A61-52FA-46DE-8B83-880EDF2A2566}" type="datetimeFigureOut">
              <a:rPr lang="th-TH" smtClean="0"/>
              <a:pPr/>
              <a:t>10/10/61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8F7F-6B84-435F-9B69-3DC3DE151F8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3627192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52A61-52FA-46DE-8B83-880EDF2A2566}" type="datetimeFigureOut">
              <a:rPr lang="th-TH" smtClean="0"/>
              <a:pPr/>
              <a:t>10/10/61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58F7F-6B84-435F-9B69-3DC3DE151F8B}" type="slidenum">
              <a:rPr lang="th-TH" smtClean="0"/>
              <a:pPr/>
              <a:t>‹#›</a:t>
            </a:fld>
            <a:endParaRPr lang="th-TH"/>
          </a:p>
        </p:txBody>
      </p:sp>
      <p:pic>
        <p:nvPicPr>
          <p:cNvPr id="7" name="Picture 6" descr="logo MOPH left blue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7405022" y="62512"/>
            <a:ext cx="1691680" cy="51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49955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857224" y="6247979"/>
            <a:ext cx="2589706" cy="46716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จังหวัด/</a:t>
            </a:r>
            <a:r>
              <a:rPr lang="th-TH" sz="1800" dirty="0" err="1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สสจ.</a:t>
            </a:r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/อำเภอ/</a:t>
            </a:r>
            <a:r>
              <a:rPr lang="th-TH" sz="1800" dirty="0" err="1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สสอ.</a:t>
            </a:r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/รพ./รพ.สต.</a:t>
            </a:r>
            <a:endParaRPr lang="th-TH" sz="1800" dirty="0">
              <a:solidFill>
                <a:srgbClr val="0000CC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5" name="Pentagon 54"/>
          <p:cNvSpPr/>
          <p:nvPr/>
        </p:nvSpPr>
        <p:spPr>
          <a:xfrm>
            <a:off x="803724" y="2010770"/>
            <a:ext cx="2768144" cy="600724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latin typeface="TH SarabunPSK" pitchFamily="34" charset="-34"/>
                <a:cs typeface="TH SarabunPSK" pitchFamily="34" charset="-34"/>
              </a:rPr>
              <a:t>1.</a:t>
            </a:r>
            <a:r>
              <a:rPr lang="th-TH" sz="1600" dirty="0" smtClean="0">
                <a:latin typeface="TH SarabunPSK" pitchFamily="34" charset="-34"/>
                <a:cs typeface="TH SarabunPSK" pitchFamily="34" charset="-34"/>
              </a:rPr>
              <a:t>ส่งเสริมป้องกันไม่</a:t>
            </a:r>
            <a:r>
              <a:rPr lang="th-TH" sz="1600" dirty="0" smtClean="0">
                <a:latin typeface="TH SarabunPSK" pitchFamily="34" charset="-34"/>
                <a:cs typeface="TH SarabunPSK" pitchFamily="34" charset="-34"/>
              </a:rPr>
              <a:t>เสพ</a:t>
            </a:r>
            <a:r>
              <a:rPr lang="th-TH" sz="1600" dirty="0" err="1" smtClean="0">
                <a:latin typeface="TH SarabunPSK" pitchFamily="34" charset="-34"/>
                <a:cs typeface="TH SarabunPSK" pitchFamily="34" charset="-34"/>
              </a:rPr>
              <a:t>ยาเสพติด</a:t>
            </a:r>
            <a:endParaRPr lang="th-TH" sz="1600" dirty="0" smtClean="0">
              <a:latin typeface="TH SarabunPSK" pitchFamily="34" charset="-34"/>
              <a:cs typeface="TH SarabunPSK" pitchFamily="34" charset="-34"/>
            </a:endParaRPr>
          </a:p>
          <a:p>
            <a:pPr algn="ctr"/>
            <a:endParaRPr lang="th-TH" sz="1200" dirty="0"/>
          </a:p>
        </p:txBody>
      </p:sp>
      <p:sp>
        <p:nvSpPr>
          <p:cNvPr id="44" name="Rectangle 43"/>
          <p:cNvSpPr/>
          <p:nvPr/>
        </p:nvSpPr>
        <p:spPr>
          <a:xfrm>
            <a:off x="142844" y="571480"/>
            <a:ext cx="8786874" cy="391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ประเด็น </a:t>
            </a:r>
            <a:r>
              <a:rPr lang="en-US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PA :  </a:t>
            </a:r>
            <a:endParaRPr lang="th-TH" b="1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85" name="สี่เหลี่ยมผืนผ้า 84"/>
          <p:cNvSpPr/>
          <p:nvPr/>
        </p:nvSpPr>
        <p:spPr>
          <a:xfrm>
            <a:off x="823342" y="2714620"/>
            <a:ext cx="2623588" cy="3429024"/>
          </a:xfrm>
          <a:prstGeom prst="rect">
            <a:avLst/>
          </a:prstGeom>
          <a:solidFill>
            <a:srgbClr val="B9CDE5">
              <a:alpha val="8902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5" name="สี่เหลี่ยมผืนผ้า 6"/>
          <p:cNvSpPr/>
          <p:nvPr/>
        </p:nvSpPr>
        <p:spPr>
          <a:xfrm>
            <a:off x="2629582" y="1609401"/>
            <a:ext cx="1798402" cy="615113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3" tIns="45712" rIns="91423" bIns="45712" rtlCol="0" anchor="t" anchorCtr="0"/>
          <a:lstStyle/>
          <a:p>
            <a:pPr algn="ctr"/>
            <a:endParaRPr lang="en-US" sz="1500" dirty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6" name="สี่เหลี่ยมผืนผ้า 12"/>
          <p:cNvSpPr/>
          <p:nvPr/>
        </p:nvSpPr>
        <p:spPr>
          <a:xfrm>
            <a:off x="4788024" y="1613456"/>
            <a:ext cx="2069976" cy="883108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3" tIns="45712" rIns="91423" bIns="45712" rtlCol="0" anchor="t" anchorCtr="0"/>
          <a:lstStyle/>
          <a:p>
            <a:pPr algn="ctr"/>
            <a:endParaRPr lang="en-US" sz="1500" b="1" dirty="0" smtClean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7" name="สี่เหลี่ยมผืนผ้า 21"/>
          <p:cNvSpPr/>
          <p:nvPr/>
        </p:nvSpPr>
        <p:spPr>
          <a:xfrm>
            <a:off x="183057" y="1576442"/>
            <a:ext cx="2193532" cy="878646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3" tIns="45712" rIns="91423" bIns="45712" rtlCol="0" anchor="t"/>
          <a:lstStyle/>
          <a:p>
            <a:pPr algn="ctr"/>
            <a:endParaRPr lang="en-US" sz="1500" b="1" dirty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0" name="สี่เหลี่ยมผืนผ้า 12"/>
          <p:cNvSpPr/>
          <p:nvPr/>
        </p:nvSpPr>
        <p:spPr>
          <a:xfrm>
            <a:off x="6861544" y="1571612"/>
            <a:ext cx="2086396" cy="1228966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3" tIns="45712" rIns="91423" bIns="45712" rtlCol="0" anchor="t" anchorCtr="0"/>
          <a:lstStyle/>
          <a:p>
            <a:pPr algn="ctr"/>
            <a:endParaRPr lang="en-US" sz="1500" b="1" dirty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143644"/>
            <a:ext cx="10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b="1" dirty="0" smtClean="0">
                <a:latin typeface="TH SarabunPSK" pitchFamily="34" charset="-34"/>
                <a:cs typeface="TH SarabunPSK" pitchFamily="34" charset="-34"/>
              </a:rPr>
              <a:t>หน่วยงาน</a:t>
            </a:r>
          </a:p>
          <a:p>
            <a:r>
              <a:rPr lang="th-TH" sz="1600" b="1" dirty="0" smtClean="0">
                <a:latin typeface="TH SarabunPSK" pitchFamily="34" charset="-34"/>
                <a:cs typeface="TH SarabunPSK" pitchFamily="34" charset="-34"/>
              </a:rPr>
              <a:t>ที่รับผิดชอบ</a:t>
            </a:r>
            <a:endParaRPr lang="th-TH" sz="16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286116" y="-142900"/>
            <a:ext cx="19607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H SarabunPSK" pitchFamily="34" charset="-34"/>
                <a:cs typeface="TH SarabunPSK" pitchFamily="34" charset="-34"/>
              </a:rPr>
              <a:t>Value Chain</a:t>
            </a:r>
            <a:endParaRPr lang="th-TH" sz="36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42844" y="1071546"/>
            <a:ext cx="8786874" cy="5339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400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เป้าหมาย/ตัวชี้วัด  </a:t>
            </a:r>
            <a:r>
              <a:rPr lang="en-US" sz="2400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: </a:t>
            </a:r>
            <a:endParaRPr lang="th-TH" sz="2400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-32" y="2000240"/>
            <a:ext cx="10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b="1" dirty="0" smtClean="0">
                <a:latin typeface="TH SarabunPSK" pitchFamily="34" charset="-34"/>
                <a:cs typeface="TH SarabunPSK" pitchFamily="34" charset="-34"/>
              </a:rPr>
              <a:t>มาตรการ/แนวทาง</a:t>
            </a:r>
            <a:endParaRPr lang="th-TH" sz="16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2786058"/>
            <a:ext cx="1000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b="1" dirty="0" smtClean="0">
                <a:latin typeface="TH SarabunPSK" pitchFamily="34" charset="-34"/>
                <a:cs typeface="TH SarabunPSK" pitchFamily="34" charset="-34"/>
              </a:rPr>
              <a:t>กิจกรรมหลัก</a:t>
            </a:r>
            <a:endParaRPr lang="th-TH" sz="16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643306" y="6238889"/>
            <a:ext cx="2643206" cy="46716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9" name="Pentagon 28"/>
          <p:cNvSpPr/>
          <p:nvPr/>
        </p:nvSpPr>
        <p:spPr>
          <a:xfrm>
            <a:off x="3589806" y="2000240"/>
            <a:ext cx="2768144" cy="600724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dirty="0" smtClean="0">
              <a:latin typeface="TH SarabunPSK" pitchFamily="34" charset="-34"/>
              <a:cs typeface="TH SarabunPSK" pitchFamily="34" charset="-34"/>
            </a:endParaRPr>
          </a:p>
          <a:p>
            <a:endParaRPr lang="en-US" sz="1200" dirty="0" smtClean="0">
              <a:latin typeface="TH SarabunPSK" pitchFamily="34" charset="-34"/>
              <a:cs typeface="TH SarabunPSK" pitchFamily="34" charset="-34"/>
            </a:endParaRPr>
          </a:p>
          <a:p>
            <a:endParaRPr lang="en-US" sz="1200" dirty="0" smtClean="0">
              <a:latin typeface="TH SarabunPSK" pitchFamily="34" charset="-34"/>
              <a:cs typeface="TH SarabunPSK" pitchFamily="34" charset="-34"/>
            </a:endParaRPr>
          </a:p>
          <a:p>
            <a:endParaRPr lang="en-US" sz="1200" dirty="0" smtClean="0">
              <a:latin typeface="TH SarabunPSK" pitchFamily="34" charset="-34"/>
              <a:cs typeface="TH SarabunPSK" pitchFamily="34" charset="-34"/>
            </a:endParaRPr>
          </a:p>
          <a:p>
            <a:r>
              <a:rPr lang="en-US" sz="1200" dirty="0" smtClean="0">
                <a:latin typeface="TH SarabunPSK" pitchFamily="34" charset="-34"/>
                <a:cs typeface="TH SarabunPSK" pitchFamily="34" charset="-34"/>
              </a:rPr>
              <a:t>2. </a:t>
            </a:r>
            <a:r>
              <a:rPr lang="th-TH" sz="1200" dirty="0" smtClean="0">
                <a:latin typeface="TH SarabunPSK" pitchFamily="34" charset="-34"/>
                <a:cs typeface="TH SarabunPSK" pitchFamily="34" charset="-34"/>
              </a:rPr>
              <a:t>บำบัด</a:t>
            </a:r>
            <a:r>
              <a:rPr lang="th-TH" sz="1200" dirty="0" smtClean="0">
                <a:latin typeface="TH SarabunPSK" pitchFamily="34" charset="-34"/>
                <a:cs typeface="TH SarabunPSK" pitchFamily="34" charset="-34"/>
              </a:rPr>
              <a:t>ฟื้นฟูลดอันตรายจาก</a:t>
            </a:r>
            <a:r>
              <a:rPr lang="th-TH" sz="1200" dirty="0" err="1" smtClean="0">
                <a:latin typeface="TH SarabunPSK" pitchFamily="34" charset="-34"/>
                <a:cs typeface="TH SarabunPSK" pitchFamily="34" charset="-34"/>
              </a:rPr>
              <a:t>ยาเสพติด</a:t>
            </a:r>
            <a:r>
              <a:rPr lang="th-TH" sz="1200" dirty="0" smtClean="0">
                <a:latin typeface="TH SarabunPSK" pitchFamily="34" charset="-34"/>
                <a:cs typeface="TH SarabunPSK" pitchFamily="34" charset="-34"/>
              </a:rPr>
              <a:t>และกลับคืนสู่</a:t>
            </a:r>
            <a:r>
              <a:rPr lang="th-TH" sz="1200" dirty="0" smtClean="0">
                <a:latin typeface="TH SarabunPSK" pitchFamily="34" charset="-34"/>
                <a:cs typeface="TH SarabunPSK" pitchFamily="34" charset="-34"/>
              </a:rPr>
              <a:t>สังคม</a:t>
            </a:r>
          </a:p>
          <a:p>
            <a:r>
              <a:rPr lang="en-US" sz="1200" dirty="0" smtClean="0">
                <a:latin typeface="TH SarabunPSK" pitchFamily="34" charset="-34"/>
                <a:cs typeface="TH SarabunPSK" pitchFamily="34" charset="-34"/>
              </a:rPr>
              <a:t>3. </a:t>
            </a:r>
            <a:r>
              <a:rPr lang="th-TH" sz="1200" dirty="0" smtClean="0">
                <a:latin typeface="TH SarabunPSK" pitchFamily="34" charset="-34"/>
                <a:cs typeface="TH SarabunPSK" pitchFamily="34" charset="-34"/>
              </a:rPr>
              <a:t>พัฒนาการ</a:t>
            </a:r>
            <a:r>
              <a:rPr lang="th-TH" sz="1200" dirty="0" smtClean="0">
                <a:latin typeface="TH SarabunPSK" pitchFamily="34" charset="-34"/>
                <a:cs typeface="TH SarabunPSK" pitchFamily="34" charset="-34"/>
              </a:rPr>
              <a:t>มีส่วนร่วมของชุมชนและภาคี</a:t>
            </a:r>
            <a:r>
              <a:rPr lang="th-TH" sz="1200" dirty="0" smtClean="0">
                <a:latin typeface="TH SarabunPSK" pitchFamily="34" charset="-34"/>
                <a:cs typeface="TH SarabunPSK" pitchFamily="34" charset="-34"/>
              </a:rPr>
              <a:t>เครือข่าย</a:t>
            </a:r>
          </a:p>
          <a:p>
            <a:r>
              <a:rPr lang="en-US" sz="1200" dirty="0" smtClean="0">
                <a:latin typeface="TH SarabunPSK" pitchFamily="34" charset="-34"/>
                <a:cs typeface="TH SarabunPSK" pitchFamily="34" charset="-34"/>
              </a:rPr>
              <a:t>4. </a:t>
            </a:r>
            <a:r>
              <a:rPr lang="th-TH" sz="1200" dirty="0" smtClean="0">
                <a:latin typeface="TH SarabunPSK" pitchFamily="34" charset="-34"/>
                <a:cs typeface="TH SarabunPSK" pitchFamily="34" charset="-34"/>
              </a:rPr>
              <a:t>พัฒนา</a:t>
            </a:r>
            <a:r>
              <a:rPr lang="th-TH" sz="1200" dirty="0" smtClean="0">
                <a:latin typeface="TH SarabunPSK" pitchFamily="34" charset="-34"/>
                <a:cs typeface="TH SarabunPSK" pitchFamily="34" charset="-34"/>
              </a:rPr>
              <a:t>ระบบข้อมูลและการสื่อสาร</a:t>
            </a:r>
          </a:p>
          <a:p>
            <a:endParaRPr lang="th-TH" sz="1200" dirty="0" smtClean="0">
              <a:latin typeface="TH SarabunPSK" pitchFamily="34" charset="-34"/>
              <a:cs typeface="TH SarabunPSK" pitchFamily="34" charset="-34"/>
            </a:endParaRPr>
          </a:p>
          <a:p>
            <a:endParaRPr lang="th-TH" sz="1200" dirty="0" smtClean="0">
              <a:latin typeface="TH SarabunPSK" pitchFamily="34" charset="-34"/>
              <a:cs typeface="TH SarabunPSK" pitchFamily="34" charset="-34"/>
            </a:endParaRPr>
          </a:p>
          <a:p>
            <a:endParaRPr lang="th-TH" dirty="0"/>
          </a:p>
        </p:txBody>
      </p:sp>
      <p:sp>
        <p:nvSpPr>
          <p:cNvPr id="30" name="สี่เหลี่ยมผืนผ้า 84"/>
          <p:cNvSpPr/>
          <p:nvPr/>
        </p:nvSpPr>
        <p:spPr>
          <a:xfrm>
            <a:off x="3609424" y="2704090"/>
            <a:ext cx="2677088" cy="3429024"/>
          </a:xfrm>
          <a:prstGeom prst="rect">
            <a:avLst/>
          </a:prstGeom>
          <a:solidFill>
            <a:srgbClr val="B9CDE5">
              <a:alpha val="8902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0"/>
            <a:endParaRPr lang="en-US" sz="1800" dirty="0" smtClean="0">
              <a:solidFill>
                <a:srgbClr val="0000CC"/>
              </a:solidFill>
              <a:latin typeface="TH SarabunPSK" pitchFamily="34" charset="-34"/>
              <a:cs typeface="TH SarabunPSK" pitchFamily="34" charset="-34"/>
            </a:endParaRPr>
          </a:p>
          <a:p>
            <a:pPr indent="0"/>
            <a:endParaRPr lang="en-US" sz="1800" dirty="0" smtClean="0">
              <a:solidFill>
                <a:srgbClr val="0000CC"/>
              </a:solidFill>
              <a:latin typeface="TH SarabunPSK" pitchFamily="34" charset="-34"/>
              <a:cs typeface="TH SarabunPSK" pitchFamily="34" charset="-34"/>
            </a:endParaRPr>
          </a:p>
          <a:p>
            <a:pPr indent="0"/>
            <a:endParaRPr lang="en-US" sz="1800" dirty="0" smtClean="0">
              <a:solidFill>
                <a:srgbClr val="0000CC"/>
              </a:solidFill>
              <a:latin typeface="TH SarabunPSK" pitchFamily="34" charset="-34"/>
              <a:cs typeface="TH SarabunPSK" pitchFamily="34" charset="-34"/>
            </a:endParaRPr>
          </a:p>
          <a:p>
            <a:pPr indent="0"/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A3</a:t>
            </a:r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. 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เพิ่มการเข้า</a:t>
            </a:r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ถึงใน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การบ</a:t>
            </a:r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ำ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บ</a:t>
            </a:r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ั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ด </a:t>
            </a:r>
            <a:r>
              <a:rPr lang="th-TH" sz="1800" dirty="0" err="1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ฟื้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นฟู</a:t>
            </a:r>
          </a:p>
          <a:p>
            <a:pPr indent="0"/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 A4. 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เพ</a:t>
            </a:r>
            <a:r>
              <a:rPr lang="th-TH" sz="1800" dirty="0" err="1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ิ่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มการเข้า</a:t>
            </a:r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ถึง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การลด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อ้นตราย 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จาก</a:t>
            </a:r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ยา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เสพติด</a:t>
            </a:r>
          </a:p>
          <a:p>
            <a:pPr indent="0"/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 A5. 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เพิ่มประสิทธิภาพ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การติดตาม 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และการ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กลับคีนสู</a:t>
            </a:r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่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ลังคมของผู้เสพยาเสพ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ติด</a:t>
            </a:r>
            <a:endParaRPr lang="en-US" sz="1800" dirty="0" smtClean="0">
              <a:solidFill>
                <a:srgbClr val="0000CC"/>
              </a:solidFill>
              <a:latin typeface="TH SarabunPSK" pitchFamily="34" charset="-34"/>
              <a:cs typeface="TH SarabunPSK" pitchFamily="34" charset="-34"/>
            </a:endParaRPr>
          </a:p>
          <a:p>
            <a:pPr indent="0"/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A7. 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สร้างเสริม “การ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บำบัด</a:t>
            </a:r>
            <a:r>
              <a:rPr lang="th-TH" sz="1800" dirty="0" err="1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ฟื้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นฟูโดยใข้ </a:t>
            </a:r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ชุ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ม</a:t>
            </a:r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ช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น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เป็น</a:t>
            </a:r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ศูนย์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กลาง” </a:t>
            </a:r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{</a:t>
            </a:r>
            <a:r>
              <a:rPr lang="en-US" sz="1800" dirty="0" err="1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CBTx</a:t>
            </a:r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)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endParaRPr lang="en-US" sz="1800" dirty="0" smtClean="0">
              <a:solidFill>
                <a:srgbClr val="0000CC"/>
              </a:solidFill>
              <a:latin typeface="TH SarabunPSK" pitchFamily="34" charset="-34"/>
              <a:cs typeface="TH SarabunPSK" pitchFamily="34" charset="-34"/>
            </a:endParaRPr>
          </a:p>
          <a:p>
            <a:pPr indent="0"/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A8. 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ประสิทธิภาพ และ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ความเป็น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มิตรฐานข้อมูล 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บำบัดยา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เสพติดของ ประเทศไทย</a:t>
            </a:r>
          </a:p>
          <a:p>
            <a:pPr indent="0"/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 A9. </a:t>
            </a:r>
            <a:r>
              <a:rPr lang="th-TH" sz="1800" dirty="0" err="1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ขย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ายการส</a:t>
            </a:r>
            <a:r>
              <a:rPr lang="th-TH" sz="1800" dirty="0" err="1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ี่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อสารเจตคติ 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ด้าน</a:t>
            </a:r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ก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ารบำบัดในวงกว้าง</a:t>
            </a:r>
          </a:p>
          <a:p>
            <a:pPr indent="0"/>
            <a:endParaRPr lang="en-US" sz="1800" dirty="0" smtClean="0">
              <a:solidFill>
                <a:srgbClr val="0000CC"/>
              </a:solidFill>
              <a:latin typeface="TH SarabunPSK" pitchFamily="34" charset="-34"/>
              <a:cs typeface="TH SarabunPSK" pitchFamily="34" charset="-34"/>
            </a:endParaRPr>
          </a:p>
          <a:p>
            <a:pPr indent="0"/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endParaRPr lang="th" sz="1800" dirty="0" smtClean="0">
              <a:solidFill>
                <a:srgbClr val="0000CC"/>
              </a:solidFill>
              <a:latin typeface="TH SarabunPSK" pitchFamily="34" charset="-34"/>
              <a:cs typeface="TH SarabunPSK" pitchFamily="34" charset="-34"/>
            </a:endParaRPr>
          </a:p>
          <a:p>
            <a:pPr algn="ctr"/>
            <a:endParaRPr lang="th-TH" sz="1800" dirty="0">
              <a:solidFill>
                <a:srgbClr val="0000CC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429356" y="6247979"/>
            <a:ext cx="2571800" cy="46716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2" name="Pentagon 31"/>
          <p:cNvSpPr/>
          <p:nvPr/>
        </p:nvSpPr>
        <p:spPr>
          <a:xfrm>
            <a:off x="6375856" y="2004704"/>
            <a:ext cx="2768144" cy="600724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h-TH" sz="1600" dirty="0" smtClean="0">
              <a:latin typeface="TH SarabunPSK" pitchFamily="34" charset="-34"/>
              <a:cs typeface="TH SarabunPSK" pitchFamily="34" charset="-34"/>
            </a:endParaRPr>
          </a:p>
          <a:p>
            <a:endParaRPr lang="en-US" sz="1600" dirty="0" smtClean="0">
              <a:latin typeface="TH SarabunPSK" pitchFamily="34" charset="-34"/>
              <a:cs typeface="TH SarabunPSK" pitchFamily="34" charset="-34"/>
            </a:endParaRPr>
          </a:p>
          <a:p>
            <a:r>
              <a:rPr lang="en-US" sz="1600" dirty="0" smtClean="0">
                <a:latin typeface="TH SarabunPSK" pitchFamily="34" charset="-34"/>
                <a:cs typeface="TH SarabunPSK" pitchFamily="34" charset="-34"/>
              </a:rPr>
              <a:t>5.</a:t>
            </a:r>
            <a:r>
              <a:rPr lang="th-TH" sz="1600" dirty="0" smtClean="0">
                <a:latin typeface="TH SarabunPSK" pitchFamily="34" charset="-34"/>
                <a:cs typeface="TH SarabunPSK" pitchFamily="34" charset="-34"/>
              </a:rPr>
              <a:t> พัฒนากฎหมายและ</a:t>
            </a:r>
            <a:r>
              <a:rPr lang="th-TH" sz="1600" dirty="0" smtClean="0">
                <a:latin typeface="TH SarabunPSK" pitchFamily="34" charset="-34"/>
                <a:cs typeface="TH SarabunPSK" pitchFamily="34" charset="-34"/>
              </a:rPr>
              <a:t>การ</a:t>
            </a:r>
            <a:r>
              <a:rPr lang="th-TH" sz="1600" dirty="0" smtClean="0">
                <a:latin typeface="TH SarabunPSK" pitchFamily="34" charset="-34"/>
                <a:cs typeface="TH SarabunPSK" pitchFamily="34" charset="-34"/>
              </a:rPr>
              <a:t>ควบคุม</a:t>
            </a:r>
          </a:p>
          <a:p>
            <a:r>
              <a:rPr lang="en-US" sz="1600" dirty="0" smtClean="0">
                <a:latin typeface="TH SarabunPSK" pitchFamily="34" charset="-34"/>
                <a:cs typeface="TH SarabunPSK" pitchFamily="34" charset="-34"/>
              </a:rPr>
              <a:t>6.</a:t>
            </a:r>
            <a:r>
              <a:rPr lang="th-TH" sz="1600" dirty="0" smtClean="0">
                <a:latin typeface="TH SarabunPSK" pitchFamily="34" charset="-34"/>
                <a:cs typeface="TH SarabunPSK" pitchFamily="34" charset="-34"/>
              </a:rPr>
              <a:t>พัฒนาระบบบริหาร</a:t>
            </a:r>
            <a:r>
              <a:rPr lang="th-TH" sz="1600" dirty="0" smtClean="0">
                <a:latin typeface="TH SarabunPSK" pitchFamily="34" charset="-34"/>
                <a:cs typeface="TH SarabunPSK" pitchFamily="34" charset="-34"/>
              </a:rPr>
              <a:t>จัดการ</a:t>
            </a:r>
          </a:p>
          <a:p>
            <a:endParaRPr lang="th-TH" sz="1600" dirty="0" smtClean="0">
              <a:latin typeface="TH SarabunPSK" pitchFamily="34" charset="-34"/>
              <a:cs typeface="TH SarabunPSK" pitchFamily="34" charset="-34"/>
            </a:endParaRPr>
          </a:p>
          <a:p>
            <a:endParaRPr lang="th-TH" dirty="0"/>
          </a:p>
        </p:txBody>
      </p:sp>
      <p:sp>
        <p:nvSpPr>
          <p:cNvPr id="33" name="สี่เหลี่ยมผืนผ้า 84"/>
          <p:cNvSpPr/>
          <p:nvPr/>
        </p:nvSpPr>
        <p:spPr>
          <a:xfrm>
            <a:off x="6395474" y="2704090"/>
            <a:ext cx="2605682" cy="3429024"/>
          </a:xfrm>
          <a:prstGeom prst="rect">
            <a:avLst/>
          </a:prstGeom>
          <a:solidFill>
            <a:srgbClr val="B9CDE5">
              <a:alpha val="8902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 </a:t>
            </a:r>
            <a:endParaRPr lang="th-TH" dirty="0"/>
          </a:p>
        </p:txBody>
      </p:sp>
      <p:sp>
        <p:nvSpPr>
          <p:cNvPr id="34" name="TextBox 33"/>
          <p:cNvSpPr txBox="1"/>
          <p:nvPr/>
        </p:nvSpPr>
        <p:spPr>
          <a:xfrm>
            <a:off x="714348" y="1702346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ต้นทาง</a:t>
            </a:r>
            <a:endParaRPr lang="th-TH" sz="1800" dirty="0">
              <a:solidFill>
                <a:srgbClr val="0000CC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71868" y="1690204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กลางทาง</a:t>
            </a:r>
            <a:endParaRPr lang="th-TH" sz="1800" dirty="0">
              <a:solidFill>
                <a:srgbClr val="0000CC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357950" y="1690204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ปลายทาง</a:t>
            </a:r>
            <a:endParaRPr lang="th-TH" sz="1800" dirty="0">
              <a:solidFill>
                <a:srgbClr val="0000CC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51720" y="764704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h-TH" dirty="0"/>
          </a:p>
        </p:txBody>
      </p:sp>
      <p:sp>
        <p:nvSpPr>
          <p:cNvPr id="37" name="TextBox 36"/>
          <p:cNvSpPr txBox="1"/>
          <p:nvPr/>
        </p:nvSpPr>
        <p:spPr>
          <a:xfrm>
            <a:off x="1763688" y="567523"/>
            <a:ext cx="5832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1. ผู้ใช้  ผู้เสพ ผู้ติด</a:t>
            </a:r>
            <a:r>
              <a:rPr lang="th-TH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ยาเสพติด</a:t>
            </a:r>
            <a:r>
              <a:rPr lang="th-TH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ได้รับการบำบัดฟื้นฟู  ลดอันตราย</a:t>
            </a:r>
            <a:r>
              <a:rPr lang="th-TH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จาก</a:t>
            </a:r>
            <a:r>
              <a:rPr lang="th-TH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ยา</a:t>
            </a:r>
            <a:r>
              <a:rPr lang="th-TH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เสพติด</a:t>
            </a:r>
            <a:r>
              <a:rPr lang="th-TH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และติดตามดูแลช่วยเหลือตามมาตรฐาน</a:t>
            </a:r>
          </a:p>
          <a:p>
            <a:r>
              <a:rPr lang="th-TH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2</a:t>
            </a:r>
            <a:r>
              <a:rPr lang="th-TH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. ประชาชนได้รับการสร้างเสริมภูมิคุ้มกันและป้องกันภัย</a:t>
            </a:r>
            <a:r>
              <a:rPr lang="th-TH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ยาเสพติด</a:t>
            </a:r>
            <a:r>
              <a:rPr lang="th-TH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endParaRPr lang="th-TH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1907704" y="1095269"/>
            <a:ext cx="62472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" sz="1200" b="1" dirty="0" smtClean="0">
                <a:latin typeface="TH SarabunPSK" pitchFamily="34" charset="-34"/>
                <a:cs typeface="TH SarabunPSK" pitchFamily="34" charset="-34"/>
              </a:rPr>
              <a:t>ร้อยละ 20 ของผู้ติดยาเสพติดที่บำบัดครบตามเกณฑ์ที่กำหนดของแต่ละระบบ และได้ร้บการติดตามดูแลต่อเนื่อง 1 ปี </a:t>
            </a:r>
            <a:r>
              <a:rPr lang="en-US" sz="1200" b="1" dirty="0" smtClean="0">
                <a:latin typeface="TH SarabunPSK" pitchFamily="34" charset="-34"/>
                <a:cs typeface="TH SarabunPSK" pitchFamily="34" charset="-34"/>
              </a:rPr>
              <a:t>(Retention Rate) </a:t>
            </a:r>
            <a:br>
              <a:rPr lang="en-US" sz="1200" b="1" dirty="0" smtClean="0">
                <a:latin typeface="TH SarabunPSK" pitchFamily="34" charset="-34"/>
                <a:cs typeface="TH SarabunPSK" pitchFamily="34" charset="-34"/>
              </a:rPr>
            </a:br>
            <a:r>
              <a:rPr lang="th" sz="1200" b="1" dirty="0" smtClean="0">
                <a:latin typeface="TH SarabunPSK" pitchFamily="34" charset="-34"/>
                <a:cs typeface="TH SarabunPSK" pitchFamily="34" charset="-34"/>
              </a:rPr>
              <a:t>ร้อย</a:t>
            </a:r>
            <a:r>
              <a:rPr lang="th" sz="1200" b="1" dirty="0" smtClean="0">
                <a:latin typeface="TH SarabunPSK" pitchFamily="34" charset="-34"/>
                <a:cs typeface="TH SarabunPSK" pitchFamily="34" charset="-34"/>
              </a:rPr>
              <a:t>ละ 40 ของผู้ใช้ ผู้เสพที่บำบัดครบตามเกณฑ์ที่กำหนดของแต่ละระบบหยุดเสพต่อเนื่องหลงจำหน่ายจากการบำบัด 3 เดือน </a:t>
            </a:r>
            <a:r>
              <a:rPr lang="en-US" sz="1200" b="1" dirty="0" smtClean="0">
                <a:latin typeface="TH SarabunPSK" pitchFamily="34" charset="-34"/>
                <a:cs typeface="TH SarabunPSK" pitchFamily="34" charset="-34"/>
              </a:rPr>
              <a:t>(Remission Rate</a:t>
            </a:r>
            <a:r>
              <a:rPr lang="en-US" sz="1200" b="1" dirty="0" smtClean="0">
                <a:latin typeface="TH SarabunPSK" pitchFamily="34" charset="-34"/>
                <a:cs typeface="TH SarabunPSK" pitchFamily="34" charset="-34"/>
              </a:rPr>
              <a:t>)</a:t>
            </a:r>
            <a:endParaRPr lang="th-TH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1043608" y="2924944"/>
            <a:ext cx="22322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/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1. 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เสริมสร้าง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ความตระหนัก</a:t>
            </a:r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   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  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และภูม</a:t>
            </a:r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ิ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คุ้มก</a:t>
            </a:r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ั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นยาเสพติด </a:t>
            </a:r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      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ในทุกกล</a:t>
            </a:r>
            <a:r>
              <a:rPr lang="th-TH" sz="1800" dirty="0" err="1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ุ่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ม</a:t>
            </a:r>
            <a:r>
              <a:rPr lang="th-TH" sz="1800" dirty="0" err="1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วั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ย </a:t>
            </a:r>
            <a:endParaRPr lang="en-US" sz="1800" dirty="0" smtClean="0">
              <a:solidFill>
                <a:srgbClr val="0000CC"/>
              </a:solidFill>
              <a:latin typeface="TH SarabunPSK" pitchFamily="34" charset="-34"/>
              <a:cs typeface="TH SarabunPSK" pitchFamily="34" charset="-34"/>
            </a:endParaRPr>
          </a:p>
          <a:p>
            <a:pPr indent="0"/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2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. ดำเน</a:t>
            </a:r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ิ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นงานโครงการ </a:t>
            </a:r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      TO BE NUMBER ONE </a:t>
            </a:r>
            <a:b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     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อย่างจริงจังต่อเนื่อง</a:t>
            </a:r>
            <a:endParaRPr lang="th-TH" sz="1800" dirty="0">
              <a:solidFill>
                <a:srgbClr val="0000CC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516216" y="2924944"/>
            <a:ext cx="188224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A6. </a:t>
            </a:r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กำ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กับดูแล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มาตรฐาน</a:t>
            </a:r>
            <a:endParaRPr lang="en-US" sz="1800" dirty="0" smtClean="0">
              <a:solidFill>
                <a:srgbClr val="0000CC"/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A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10.</a:t>
            </a:r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พัฒนากฎหมายให้ </a:t>
            </a:r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         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เอื้อต่อการควบคุม</a:t>
            </a:r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        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 การบำบัดรักษา </a:t>
            </a:r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         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และ</a:t>
            </a:r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ฟื้น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ฟูยาเสพ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ติด</a:t>
            </a:r>
            <a:endParaRPr lang="en-US" sz="1800" dirty="0" smtClean="0">
              <a:solidFill>
                <a:srgbClr val="0000CC"/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A11. 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เพิ่มกำลังคนและ</a:t>
            </a:r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        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ความ</a:t>
            </a:r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เชี่ยวชาญ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ด้าน</a:t>
            </a:r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en-US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        </a:t>
            </a:r>
            <a:r>
              <a:rPr lang="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ยาเสพติด ที่เหมาะสม</a:t>
            </a:r>
            <a:endParaRPr lang="th-TH" sz="1800" dirty="0">
              <a:solidFill>
                <a:srgbClr val="0000CC"/>
              </a:solidFill>
            </a:endParaRPr>
          </a:p>
        </p:txBody>
      </p:sp>
      <p:sp>
        <p:nvSpPr>
          <p:cNvPr id="41" name="Rectangle 72"/>
          <p:cNvSpPr/>
          <p:nvPr/>
        </p:nvSpPr>
        <p:spPr>
          <a:xfrm>
            <a:off x="3635896" y="6229102"/>
            <a:ext cx="2589706" cy="46716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จังหวัด/</a:t>
            </a:r>
            <a:r>
              <a:rPr lang="th-TH" sz="1800" dirty="0" err="1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สสจ.</a:t>
            </a:r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/อำเภอ/</a:t>
            </a:r>
            <a:r>
              <a:rPr lang="th-TH" sz="1800" dirty="0" err="1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สสอ.</a:t>
            </a:r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/รพ./รพ.สต.</a:t>
            </a:r>
            <a:endParaRPr lang="th-TH" sz="1800" dirty="0">
              <a:solidFill>
                <a:srgbClr val="0000CC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2" name="Rectangle 72"/>
          <p:cNvSpPr/>
          <p:nvPr/>
        </p:nvSpPr>
        <p:spPr>
          <a:xfrm>
            <a:off x="6554294" y="6237312"/>
            <a:ext cx="2589706" cy="46716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จังหวัด/</a:t>
            </a:r>
            <a:r>
              <a:rPr lang="th-TH" sz="1800" dirty="0" err="1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สสจ.</a:t>
            </a:r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/อำเภอ/</a:t>
            </a:r>
            <a:r>
              <a:rPr lang="th-TH" sz="1800" dirty="0" err="1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สสอ.</a:t>
            </a:r>
            <a:r>
              <a:rPr lang="th-TH" sz="1800" dirty="0" smtClean="0">
                <a:solidFill>
                  <a:srgbClr val="0000CC"/>
                </a:solidFill>
                <a:latin typeface="TH SarabunPSK" pitchFamily="34" charset="-34"/>
                <a:cs typeface="TH SarabunPSK" pitchFamily="34" charset="-34"/>
              </a:rPr>
              <a:t>/รพ./รพ.สต.</a:t>
            </a:r>
            <a:endParaRPr lang="th-TH" sz="1800" dirty="0">
              <a:solidFill>
                <a:srgbClr val="0000CC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70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3173</TotalTime>
  <Words>194</Words>
  <Application>Microsoft Office PowerPoint</Application>
  <PresentationFormat>นำเสนอทางหน้าจอ (4:3)</PresentationFormat>
  <Paragraphs>47</Paragraphs>
  <Slides>1</Slides>
  <Notes>1</Notes>
  <HiddenSlides>0</HiddenSlides>
  <MMClips>0</MMClips>
  <ScaleCrop>false</ScaleCrop>
  <HeadingPairs>
    <vt:vector size="6" baseType="variant">
      <vt:variant>
        <vt:lpstr>แบบอักษรที่ถูกใช้</vt:lpstr>
      </vt:variant>
      <vt:variant>
        <vt:i4>5</vt:i4>
      </vt:variant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</vt:i4>
      </vt:variant>
    </vt:vector>
  </HeadingPairs>
  <TitlesOfParts>
    <vt:vector size="7" baseType="lpstr">
      <vt:lpstr>Arial</vt:lpstr>
      <vt:lpstr>Angsana New</vt:lpstr>
      <vt:lpstr>TH SarabunPSK</vt:lpstr>
      <vt:lpstr>Calibri</vt:lpstr>
      <vt:lpstr>Cordia New</vt:lpstr>
      <vt:lpstr>ชุดรูปแบบของ Office</vt:lpstr>
      <vt:lpstr>ภาพนิ่ง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Windows User</dc:creator>
  <cp:lastModifiedBy>Lenovo</cp:lastModifiedBy>
  <cp:revision>371</cp:revision>
  <cp:lastPrinted>2016-08-29T17:40:58Z</cp:lastPrinted>
  <dcterms:created xsi:type="dcterms:W3CDTF">2016-08-24T14:16:21Z</dcterms:created>
  <dcterms:modified xsi:type="dcterms:W3CDTF">2018-10-09T20:06:18Z</dcterms:modified>
</cp:coreProperties>
</file>